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sldIdLst>
    <p:sldId id="291" r:id="rId2"/>
    <p:sldId id="335" r:id="rId3"/>
    <p:sldId id="342" r:id="rId4"/>
    <p:sldId id="326" r:id="rId5"/>
    <p:sldId id="338" r:id="rId6"/>
    <p:sldId id="304" r:id="rId7"/>
    <p:sldId id="352" r:id="rId8"/>
    <p:sldId id="381" r:id="rId9"/>
    <p:sldId id="258" r:id="rId10"/>
  </p:sldIdLst>
  <p:sldSz cx="9144000" cy="6858000" type="screen4x3"/>
  <p:notesSz cx="6954838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33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402" y="-162"/>
      </p:cViewPr>
      <p:guideLst>
        <p:guide orient="horz" pos="40"/>
        <p:guide pos="289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6" tIns="46468" rIns="92936" bIns="464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6" tIns="46468" rIns="92936" bIns="46468" rtlCol="0"/>
          <a:lstStyle>
            <a:lvl1pPr algn="r">
              <a:defRPr sz="1200"/>
            </a:lvl1pPr>
          </a:lstStyle>
          <a:p>
            <a:fld id="{E67304B5-45E7-7C48-8924-7D37B340D827}" type="datetimeFigureOut">
              <a:rPr lang="en-US" smtClean="0"/>
              <a:t>9/4/2015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6138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6" tIns="46468" rIns="92936" bIns="4646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5" y="4421823"/>
            <a:ext cx="5563870" cy="4189095"/>
          </a:xfrm>
          <a:prstGeom prst="rect">
            <a:avLst/>
          </a:prstGeom>
        </p:spPr>
        <p:txBody>
          <a:bodyPr vert="horz" lIns="92936" tIns="46468" rIns="92936" bIns="4646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6" tIns="46468" rIns="92936" bIns="464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6" tIns="46468" rIns="92936" bIns="46468" rtlCol="0" anchor="b"/>
          <a:lstStyle>
            <a:lvl1pPr algn="r">
              <a:defRPr sz="1200"/>
            </a:lvl1pPr>
          </a:lstStyle>
          <a:p>
            <a:fld id="{9623E502-28F2-B24D-84BB-85E86E32BB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994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MIII_WC_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waves.png"/>
          <p:cNvPicPr>
            <a:picLocks noChangeAspect="1"/>
          </p:cNvPicPr>
          <p:nvPr userDrawn="1"/>
        </p:nvPicPr>
        <p:blipFill rotWithShape="1">
          <a:blip r:embed="rId3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5" b="22370"/>
          <a:stretch/>
        </p:blipFill>
        <p:spPr>
          <a:xfrm>
            <a:off x="10160" y="721361"/>
            <a:ext cx="9144000" cy="447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E43774-AD77-5C45-B464-C32C327800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985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FMIII_WC_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9" name="Picture 18" descr="waves.png"/>
          <p:cNvPicPr>
            <a:picLocks noChangeAspect="1"/>
          </p:cNvPicPr>
          <p:nvPr userDrawn="1"/>
        </p:nvPicPr>
        <p:blipFill rotWithShape="1">
          <a:blip r:embed="rId3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5" b="22370"/>
          <a:stretch/>
        </p:blipFill>
        <p:spPr>
          <a:xfrm>
            <a:off x="10160" y="721361"/>
            <a:ext cx="9144000" cy="4470400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281459" y="205946"/>
            <a:ext cx="8587946" cy="6432378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7375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7375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17375E"/>
                </a:solidFill>
              </a:defRPr>
            </a:lvl1pPr>
            <a:lvl2pPr>
              <a:defRPr sz="2000">
                <a:solidFill>
                  <a:srgbClr val="17375E"/>
                </a:solidFill>
              </a:defRPr>
            </a:lvl2pPr>
            <a:lvl3pPr>
              <a:defRPr sz="1800">
                <a:solidFill>
                  <a:srgbClr val="17375E"/>
                </a:solidFill>
              </a:defRPr>
            </a:lvl3pPr>
            <a:lvl4pPr>
              <a:defRPr sz="1600">
                <a:solidFill>
                  <a:srgbClr val="17375E"/>
                </a:solidFill>
              </a:defRPr>
            </a:lvl4pPr>
            <a:lvl5pPr>
              <a:defRPr sz="1600">
                <a:solidFill>
                  <a:srgbClr val="17375E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7375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17375E"/>
                </a:solidFill>
              </a:defRPr>
            </a:lvl1pPr>
            <a:lvl2pPr>
              <a:defRPr sz="2000">
                <a:solidFill>
                  <a:srgbClr val="17375E"/>
                </a:solidFill>
              </a:defRPr>
            </a:lvl2pPr>
            <a:lvl3pPr>
              <a:defRPr sz="1800">
                <a:solidFill>
                  <a:srgbClr val="17375E"/>
                </a:solidFill>
              </a:defRPr>
            </a:lvl3pPr>
            <a:lvl4pPr>
              <a:defRPr sz="1600">
                <a:solidFill>
                  <a:srgbClr val="17375E"/>
                </a:solidFill>
              </a:defRPr>
            </a:lvl4pPr>
            <a:lvl5pPr>
              <a:defRPr sz="1600">
                <a:solidFill>
                  <a:srgbClr val="17375E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53377"/>
            <a:ext cx="21336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E43774-AD77-5C45-B464-C32C327800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901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MIII_WC_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waves.png"/>
          <p:cNvPicPr>
            <a:picLocks noChangeAspect="1"/>
          </p:cNvPicPr>
          <p:nvPr userDrawn="1"/>
        </p:nvPicPr>
        <p:blipFill rotWithShape="1">
          <a:blip r:embed="rId3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5" b="22370"/>
          <a:stretch/>
        </p:blipFill>
        <p:spPr>
          <a:xfrm>
            <a:off x="10160" y="721361"/>
            <a:ext cx="9144000" cy="44704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281459" y="205946"/>
            <a:ext cx="8587946" cy="6432378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53377"/>
            <a:ext cx="21336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E43774-AD77-5C45-B464-C32C327800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7375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067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MIII_WC_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waves.png"/>
          <p:cNvPicPr>
            <a:picLocks noChangeAspect="1"/>
          </p:cNvPicPr>
          <p:nvPr userDrawn="1"/>
        </p:nvPicPr>
        <p:blipFill rotWithShape="1">
          <a:blip r:embed="rId3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5" b="22370"/>
          <a:stretch/>
        </p:blipFill>
        <p:spPr>
          <a:xfrm>
            <a:off x="10160" y="721361"/>
            <a:ext cx="9144000" cy="44704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281459" y="205946"/>
            <a:ext cx="8587946" cy="6432378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53377"/>
            <a:ext cx="21336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E43774-AD77-5C45-B464-C32C327800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555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MIII_WC_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8" y="0"/>
            <a:ext cx="9144000" cy="6858000"/>
          </a:xfrm>
          <a:prstGeom prst="rect">
            <a:avLst/>
          </a:prstGeom>
        </p:spPr>
      </p:pic>
      <p:pic>
        <p:nvPicPr>
          <p:cNvPr id="6" name="Picture 5" descr="waves.png"/>
          <p:cNvPicPr>
            <a:picLocks noChangeAspect="1"/>
          </p:cNvPicPr>
          <p:nvPr userDrawn="1"/>
        </p:nvPicPr>
        <p:blipFill rotWithShape="1">
          <a:blip r:embed="rId3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5" b="22370"/>
          <a:stretch/>
        </p:blipFill>
        <p:spPr>
          <a:xfrm>
            <a:off x="0" y="721361"/>
            <a:ext cx="9144000" cy="4470400"/>
          </a:xfrm>
          <a:prstGeom prst="rect">
            <a:avLst/>
          </a:prstGeom>
        </p:spPr>
      </p:pic>
      <p:pic>
        <p:nvPicPr>
          <p:cNvPr id="11" name="Picture 10" descr="waves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5" b="22370"/>
          <a:stretch/>
        </p:blipFill>
        <p:spPr>
          <a:xfrm>
            <a:off x="10160" y="721361"/>
            <a:ext cx="9144000" cy="447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alphaModFix amt="74000"/>
          </a:blip>
          <a:stretch>
            <a:fillRect/>
          </a:stretch>
        </p:blipFill>
        <p:spPr>
          <a:xfrm>
            <a:off x="2547757" y="1915297"/>
            <a:ext cx="3518740" cy="259404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500" dist="101600" dir="5400000" sy="-100000" algn="bl" rotWithShape="0"/>
          </a:effectLst>
        </p:spPr>
      </p:pic>
      <p:pic>
        <p:nvPicPr>
          <p:cNvPr id="9" name="Picture 8" descr="Forrest_background-overlay2.png"/>
          <p:cNvPicPr>
            <a:picLocks noChangeAspect="1"/>
          </p:cNvPicPr>
          <p:nvPr userDrawn="1"/>
        </p:nvPicPr>
        <p:blipFill rotWithShape="1">
          <a:blip r:embed="rId5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2" b="44938"/>
          <a:stretch/>
        </p:blipFill>
        <p:spPr>
          <a:xfrm>
            <a:off x="0" y="1342928"/>
            <a:ext cx="9144000" cy="274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225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MIII_WC_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" y="0"/>
            <a:ext cx="9144000" cy="6858000"/>
          </a:xfrm>
          <a:prstGeom prst="rect">
            <a:avLst/>
          </a:prstGeom>
        </p:spPr>
      </p:pic>
      <p:pic>
        <p:nvPicPr>
          <p:cNvPr id="9" name="Picture 8" descr="waves.png"/>
          <p:cNvPicPr>
            <a:picLocks noChangeAspect="1"/>
          </p:cNvPicPr>
          <p:nvPr userDrawn="1"/>
        </p:nvPicPr>
        <p:blipFill rotWithShape="1">
          <a:blip r:embed="rId3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5" b="22370"/>
          <a:stretch/>
        </p:blipFill>
        <p:spPr>
          <a:xfrm>
            <a:off x="20320" y="721361"/>
            <a:ext cx="9144000" cy="447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E43774-AD77-5C45-B464-C32C327800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321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MIII_WC_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waves.png"/>
          <p:cNvPicPr>
            <a:picLocks noChangeAspect="1"/>
          </p:cNvPicPr>
          <p:nvPr userDrawn="1"/>
        </p:nvPicPr>
        <p:blipFill rotWithShape="1">
          <a:blip r:embed="rId3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5" b="22370"/>
          <a:stretch/>
        </p:blipFill>
        <p:spPr>
          <a:xfrm>
            <a:off x="10160" y="721361"/>
            <a:ext cx="9144000" cy="447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  <a:lvl2pPr>
              <a:defRPr sz="2400">
                <a:solidFill>
                  <a:srgbClr val="FFFFFF"/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  <a:lvl2pPr>
              <a:defRPr sz="2400">
                <a:solidFill>
                  <a:srgbClr val="FFFFFF"/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E43774-AD77-5C45-B464-C32C327800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502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MIII_WC_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waves.png"/>
          <p:cNvPicPr>
            <a:picLocks noChangeAspect="1"/>
          </p:cNvPicPr>
          <p:nvPr userDrawn="1"/>
        </p:nvPicPr>
        <p:blipFill rotWithShape="1">
          <a:blip r:embed="rId3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5" b="22370"/>
          <a:stretch/>
        </p:blipFill>
        <p:spPr>
          <a:xfrm>
            <a:off x="10160" y="721361"/>
            <a:ext cx="9144000" cy="447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18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18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E43774-AD77-5C45-B464-C32C327800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113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MIII_WC_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waves.png"/>
          <p:cNvPicPr>
            <a:picLocks noChangeAspect="1"/>
          </p:cNvPicPr>
          <p:nvPr userDrawn="1"/>
        </p:nvPicPr>
        <p:blipFill rotWithShape="1">
          <a:blip r:embed="rId3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5" b="22370"/>
          <a:stretch/>
        </p:blipFill>
        <p:spPr>
          <a:xfrm>
            <a:off x="10160" y="721361"/>
            <a:ext cx="9144000" cy="447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E43774-AD77-5C45-B464-C32C327800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138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MIII_WC_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waves.png"/>
          <p:cNvPicPr>
            <a:picLocks noChangeAspect="1"/>
          </p:cNvPicPr>
          <p:nvPr userDrawn="1"/>
        </p:nvPicPr>
        <p:blipFill rotWithShape="1">
          <a:blip r:embed="rId3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5" b="22370"/>
          <a:stretch/>
        </p:blipFill>
        <p:spPr>
          <a:xfrm>
            <a:off x="10160" y="721361"/>
            <a:ext cx="9144000" cy="44704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E43774-AD77-5C45-B464-C32C327800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881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MIII_WC_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waves.png"/>
          <p:cNvPicPr>
            <a:picLocks noChangeAspect="1"/>
          </p:cNvPicPr>
          <p:nvPr userDrawn="1"/>
        </p:nvPicPr>
        <p:blipFill rotWithShape="1">
          <a:blip r:embed="rId3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5" b="22370"/>
          <a:stretch/>
        </p:blipFill>
        <p:spPr>
          <a:xfrm>
            <a:off x="10160" y="721361"/>
            <a:ext cx="9144000" cy="44704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81459" y="205946"/>
            <a:ext cx="8587946" cy="6432378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17375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53377"/>
            <a:ext cx="21336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E43774-AD77-5C45-B464-C32C327800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223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MIII_WC_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waves.png"/>
          <p:cNvPicPr>
            <a:picLocks noChangeAspect="1"/>
          </p:cNvPicPr>
          <p:nvPr userDrawn="1"/>
        </p:nvPicPr>
        <p:blipFill rotWithShape="1">
          <a:blip r:embed="rId3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5" b="22370"/>
          <a:stretch/>
        </p:blipFill>
        <p:spPr>
          <a:xfrm>
            <a:off x="10160" y="721361"/>
            <a:ext cx="9144000" cy="44704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281459" y="205946"/>
            <a:ext cx="8587946" cy="6432378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53377"/>
            <a:ext cx="21336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E43774-AD77-5C45-B464-C32C327800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7375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7375E"/>
                </a:solidFill>
              </a:defRPr>
            </a:lvl1pPr>
            <a:lvl2pPr>
              <a:defRPr>
                <a:solidFill>
                  <a:srgbClr val="17375E"/>
                </a:solidFill>
              </a:defRPr>
            </a:lvl2pPr>
            <a:lvl3pPr>
              <a:defRPr>
                <a:solidFill>
                  <a:srgbClr val="17375E"/>
                </a:solidFill>
              </a:defRPr>
            </a:lvl3pPr>
            <a:lvl4pPr>
              <a:defRPr>
                <a:solidFill>
                  <a:srgbClr val="17375E"/>
                </a:solidFill>
              </a:defRPr>
            </a:lvl4pPr>
            <a:lvl5pPr>
              <a:defRPr>
                <a:solidFill>
                  <a:srgbClr val="17375E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901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MIII_WC_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waves.png"/>
          <p:cNvPicPr>
            <a:picLocks noChangeAspect="1"/>
          </p:cNvPicPr>
          <p:nvPr userDrawn="1"/>
        </p:nvPicPr>
        <p:blipFill rotWithShape="1">
          <a:blip r:embed="rId3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5" b="22370"/>
          <a:stretch/>
        </p:blipFill>
        <p:spPr>
          <a:xfrm>
            <a:off x="10160" y="721361"/>
            <a:ext cx="9144000" cy="44704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281459" y="205946"/>
            <a:ext cx="8587946" cy="6432378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53377"/>
            <a:ext cx="21336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E43774-AD77-5C45-B464-C32C327800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7375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17375E"/>
                </a:solidFill>
              </a:defRPr>
            </a:lvl1pPr>
            <a:lvl2pPr>
              <a:defRPr sz="2400">
                <a:solidFill>
                  <a:srgbClr val="17375E"/>
                </a:solidFill>
              </a:defRPr>
            </a:lvl2pPr>
            <a:lvl3pPr>
              <a:defRPr sz="2000">
                <a:solidFill>
                  <a:srgbClr val="17375E"/>
                </a:solidFill>
              </a:defRPr>
            </a:lvl3pPr>
            <a:lvl4pPr>
              <a:defRPr sz="1800">
                <a:solidFill>
                  <a:srgbClr val="17375E"/>
                </a:solidFill>
              </a:defRPr>
            </a:lvl4pPr>
            <a:lvl5pPr>
              <a:defRPr sz="1800">
                <a:solidFill>
                  <a:srgbClr val="17375E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17375E"/>
                </a:solidFill>
              </a:defRPr>
            </a:lvl1pPr>
            <a:lvl2pPr>
              <a:defRPr sz="2400">
                <a:solidFill>
                  <a:srgbClr val="17375E"/>
                </a:solidFill>
              </a:defRPr>
            </a:lvl2pPr>
            <a:lvl3pPr>
              <a:defRPr sz="2000">
                <a:solidFill>
                  <a:srgbClr val="17375E"/>
                </a:solidFill>
              </a:defRPr>
            </a:lvl3pPr>
            <a:lvl4pPr>
              <a:defRPr sz="1800">
                <a:solidFill>
                  <a:srgbClr val="17375E"/>
                </a:solidFill>
              </a:defRPr>
            </a:lvl4pPr>
            <a:lvl5pPr>
              <a:defRPr sz="1800">
                <a:solidFill>
                  <a:srgbClr val="17375E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910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43774-AD77-5C45-B464-C32C327800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28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2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www.nada.org/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dauniversity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tc.gov/news-events/blogs/terms/307" TargetMode="External"/><Relationship Id="rId2" Type="http://schemas.openxmlformats.org/officeDocument/2006/relationships/hyperlink" Target="https://www.ftc.gov/news-events/media-resources/consumer-finance/auto-marketplac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s://www.ftc.gov/sites/default/files/attachments/press-releases/ftc-staff-revises-online-advertising-disclosure-guidelines/130312dotcomdisclosures.pdf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ADA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113" y="0"/>
            <a:ext cx="1725168" cy="1115568"/>
          </a:xfrm>
          <a:prstGeom prst="rect">
            <a:avLst/>
          </a:prstGeom>
        </p:spPr>
      </p:pic>
      <p:pic>
        <p:nvPicPr>
          <p:cNvPr id="6" name="Picture 5" descr="Title Slide.png"/>
          <p:cNvPicPr>
            <a:picLocks noChangeAspect="1"/>
          </p:cNvPicPr>
          <p:nvPr/>
        </p:nvPicPr>
        <p:blipFill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49"/>
            <a:ext cx="9144000" cy="68397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2514" y="4815419"/>
            <a:ext cx="81166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Lauren Bailey</a:t>
            </a:r>
            <a:endParaRPr lang="en-US" sz="2800" b="1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State Franchise Laws and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Regulatory Initiatives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3774-AD77-5C45-B464-C32C327800D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3" name="Picture 2" descr="Slide_Federal Advertising complianc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03" y="1497425"/>
            <a:ext cx="8073571" cy="1709697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338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0934" y="4524500"/>
            <a:ext cx="3539634" cy="176942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Advertising Enforcement</a:t>
            </a:r>
          </a:p>
          <a:p>
            <a:endParaRPr lang="en-US" dirty="0" smtClean="0">
              <a:solidFill>
                <a:schemeClr val="bg2"/>
              </a:solidFill>
            </a:endParaRPr>
          </a:p>
          <a:p>
            <a:endParaRPr lang="en-US" dirty="0"/>
          </a:p>
        </p:txBody>
      </p:sp>
      <p:pic>
        <p:nvPicPr>
          <p:cNvPr id="5126" name="Picture 6" descr="http://upload.wikimedia.org/wikipedia/commons/thumb/4/43/US-FederalTradeCommission-Seal.svg/2000px-US-FederalTradeCommission-Seal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147" y="961903"/>
            <a:ext cx="3194461" cy="319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09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382" y="510639"/>
            <a:ext cx="8742218" cy="1021278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>
                <a:solidFill>
                  <a:schemeClr val="bg2"/>
                </a:solidFill>
              </a:rPr>
              <a:t>Overview </a:t>
            </a:r>
            <a:r>
              <a:rPr lang="en-US" sz="3600" b="1" dirty="0" smtClean="0">
                <a:solidFill>
                  <a:schemeClr val="bg2"/>
                </a:solidFill>
              </a:rPr>
              <a:t/>
            </a:r>
            <a:br>
              <a:rPr lang="en-US" sz="3600" b="1" dirty="0" smtClean="0">
                <a:solidFill>
                  <a:schemeClr val="bg2"/>
                </a:solidFill>
              </a:rPr>
            </a:br>
            <a:r>
              <a:rPr lang="en-US" sz="3600" b="1" dirty="0" smtClean="0">
                <a:solidFill>
                  <a:schemeClr val="bg2"/>
                </a:solidFill>
              </a:rPr>
              <a:t>(</a:t>
            </a:r>
            <a:r>
              <a:rPr lang="en-US" sz="3600" b="1" dirty="0">
                <a:solidFill>
                  <a:schemeClr val="bg2"/>
                </a:solidFill>
              </a:rPr>
              <a:t>H</a:t>
            </a:r>
            <a:r>
              <a:rPr lang="en-US" sz="3600" b="1" dirty="0" smtClean="0">
                <a:solidFill>
                  <a:schemeClr val="bg2"/>
                </a:solidFill>
              </a:rPr>
              <a:t>ere was the situation last year)</a:t>
            </a:r>
            <a:endParaRPr lang="en-US" sz="3600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534400" cy="4800600"/>
          </a:xfrm>
        </p:spPr>
        <p:txBody>
          <a:bodyPr/>
          <a:lstStyle/>
          <a:p>
            <a:r>
              <a:rPr lang="en-US" sz="2400" dirty="0" smtClean="0"/>
              <a:t>Since March 2012, the FTC has engaged in 3 separate rounds of advertising enforcement against 17 auto dealerships in 12 states.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sz="2400" dirty="0" smtClean="0"/>
              <a:t>The actions involved ads over all types of advertising mediums.   </a:t>
            </a:r>
            <a:endParaRPr lang="en-US" sz="2400" dirty="0"/>
          </a:p>
          <a:p>
            <a:endParaRPr lang="en-US" sz="2400" dirty="0" smtClean="0"/>
          </a:p>
          <a:p>
            <a:endParaRPr lang="en-US" sz="2800" dirty="0"/>
          </a:p>
          <a:p>
            <a:pPr marL="344488" indent="0" defTabSz="463550">
              <a:buNone/>
              <a:tabLst>
                <a:tab pos="688975" algn="l"/>
              </a:tabLst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FEBDD3-E881-F141-AACD-1E5856D9643F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18477"/>
              </p:ext>
            </p:extLst>
          </p:nvPr>
        </p:nvGraphicFramePr>
        <p:xfrm>
          <a:off x="1524000" y="3048000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California (4)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Michigan (1)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Connecticut (2)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North Carolina (2)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Georgia (1)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Ohio (1)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Illinois (1)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South Dakota (1)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Maryland (1)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Texas (1)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Massachusetts 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West Virginia (1)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815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1886"/>
            <a:ext cx="8382000" cy="86887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Overview </a:t>
            </a:r>
            <a:br>
              <a:rPr lang="en-US" b="1" dirty="0" smtClean="0">
                <a:solidFill>
                  <a:schemeClr val="bg2"/>
                </a:solidFill>
              </a:rPr>
            </a:br>
            <a:r>
              <a:rPr lang="en-US" sz="3600" b="1" dirty="0" smtClean="0">
                <a:solidFill>
                  <a:schemeClr val="bg2"/>
                </a:solidFill>
              </a:rPr>
              <a:t>(Here’s the situation today)</a:t>
            </a:r>
            <a:endParaRPr lang="en-US" sz="3600" b="1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405" y="1662587"/>
            <a:ext cx="8534400" cy="5058888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Since March 2012, the FTC has engaged in </a:t>
            </a:r>
            <a:r>
              <a:rPr lang="en-US" sz="2400" dirty="0"/>
              <a:t>7</a:t>
            </a:r>
            <a:r>
              <a:rPr lang="en-US" sz="2400" dirty="0" smtClean="0"/>
              <a:t> separate rounds of advertising enforcement against 23 auto dealerships in 15 states.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800" dirty="0" smtClean="0"/>
          </a:p>
          <a:p>
            <a:endParaRPr lang="en-US" sz="2400" dirty="0" smtClean="0"/>
          </a:p>
          <a:p>
            <a:endParaRPr lang="en-US" sz="800" dirty="0" smtClean="0"/>
          </a:p>
          <a:p>
            <a:endParaRPr lang="en-US" sz="800" dirty="0" smtClean="0"/>
          </a:p>
          <a:p>
            <a:endParaRPr lang="en-US" sz="2400" dirty="0" smtClean="0"/>
          </a:p>
          <a:p>
            <a:r>
              <a:rPr lang="en-US" sz="2400" dirty="0" smtClean="0"/>
              <a:t>The actions involved ads over all types of advertising mediums.   </a:t>
            </a:r>
            <a:endParaRPr lang="en-US" sz="2400" dirty="0"/>
          </a:p>
          <a:p>
            <a:endParaRPr lang="en-US" sz="2400" dirty="0" smtClean="0"/>
          </a:p>
          <a:p>
            <a:endParaRPr lang="en-US" sz="2800" dirty="0"/>
          </a:p>
          <a:p>
            <a:pPr marL="344488" indent="0" defTabSz="463550">
              <a:buNone/>
              <a:tabLst>
                <a:tab pos="688975" algn="l"/>
              </a:tabLst>
            </a:pPr>
            <a:endParaRPr lang="en-US" sz="200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96950"/>
              </p:ext>
            </p:extLst>
          </p:nvPr>
        </p:nvGraphicFramePr>
        <p:xfrm>
          <a:off x="1619003" y="2762995"/>
          <a:ext cx="6096000" cy="3045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9875"/>
                <a:gridCol w="3036125"/>
              </a:tblGrid>
              <a:tr h="381322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Alabama 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Michigan (1)</a:t>
                      </a:r>
                    </a:p>
                  </a:txBody>
                  <a:tcPr/>
                </a:tc>
              </a:tr>
              <a:tr h="381322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California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(5)</a:t>
                      </a:r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Nevada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(2)</a:t>
                      </a:r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1322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Connecticut (2)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North Carolina (2)</a:t>
                      </a:r>
                    </a:p>
                  </a:txBody>
                  <a:tcPr/>
                </a:tc>
              </a:tr>
              <a:tr h="38132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Florida (1)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Ohio (1)</a:t>
                      </a:r>
                    </a:p>
                  </a:txBody>
                  <a:tcPr/>
                </a:tc>
              </a:tr>
              <a:tr h="37609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Georgia 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South Dakota (1)</a:t>
                      </a:r>
                    </a:p>
                  </a:txBody>
                  <a:tcPr/>
                </a:tc>
              </a:tr>
              <a:tr h="38132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Illinois 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Texas (2)</a:t>
                      </a:r>
                    </a:p>
                  </a:txBody>
                  <a:tcPr/>
                </a:tc>
              </a:tr>
              <a:tr h="3813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Maryland 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West Virginia (1)</a:t>
                      </a:r>
                    </a:p>
                  </a:txBody>
                  <a:tcPr/>
                </a:tc>
              </a:tr>
              <a:tr h="3813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Massachusetts 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3774-AD77-5C45-B464-C32C327800D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51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5329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2"/>
                </a:solidFill>
              </a:rPr>
              <a:t>Compliance Guidance</a:t>
            </a:r>
            <a:endParaRPr lang="en-US" sz="4800" b="1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3774-AD77-5C45-B464-C32C327800D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54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</a:rPr>
              <a:t>NADA Federal Advertising Guide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62247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Addresses 41 federal ad topics</a:t>
            </a:r>
          </a:p>
          <a:p>
            <a:pPr marL="685800">
              <a:buFont typeface="Wingdings" panose="05000000000000000000" pitchFamily="2" charset="2"/>
              <a:buChar char="q"/>
            </a:pPr>
            <a:r>
              <a:rPr lang="en-US" sz="2000" dirty="0" smtClean="0"/>
              <a:t>Discount claims</a:t>
            </a:r>
          </a:p>
          <a:p>
            <a:pPr marL="685800">
              <a:buFont typeface="Wingdings" panose="05000000000000000000" pitchFamily="2" charset="2"/>
              <a:buChar char="q"/>
            </a:pPr>
            <a:r>
              <a:rPr lang="en-US" sz="2000" dirty="0" smtClean="0"/>
              <a:t>Green marketing</a:t>
            </a:r>
          </a:p>
          <a:p>
            <a:pPr marL="685800">
              <a:buFont typeface="Wingdings" panose="05000000000000000000" pitchFamily="2" charset="2"/>
              <a:buChar char="q"/>
            </a:pPr>
            <a:r>
              <a:rPr lang="en-US" sz="2000" dirty="0" smtClean="0"/>
              <a:t>Internet marketing</a:t>
            </a:r>
          </a:p>
          <a:p>
            <a:pPr marL="685800">
              <a:buFont typeface="Wingdings" panose="05000000000000000000" pitchFamily="2" charset="2"/>
              <a:buChar char="q"/>
            </a:pPr>
            <a:r>
              <a:rPr lang="en-US" sz="2000" dirty="0" smtClean="0"/>
              <a:t>Satisfaction guarantees</a:t>
            </a:r>
          </a:p>
          <a:p>
            <a:pPr marL="685800">
              <a:buFont typeface="Wingdings" panose="05000000000000000000" pitchFamily="2" charset="2"/>
              <a:buChar char="q"/>
            </a:pPr>
            <a:r>
              <a:rPr lang="en-US" sz="2000" dirty="0" smtClean="0"/>
              <a:t>Sweepstakes/Lotteries</a:t>
            </a:r>
          </a:p>
          <a:p>
            <a:pPr marL="685800">
              <a:buFont typeface="Wingdings" panose="05000000000000000000" pitchFamily="2" charset="2"/>
              <a:buChar char="q"/>
            </a:pPr>
            <a:r>
              <a:rPr lang="en-US" sz="2000" dirty="0" smtClean="0"/>
              <a:t>“Trigger” terms</a:t>
            </a:r>
          </a:p>
          <a:p>
            <a:endParaRPr lang="en-US" sz="800" dirty="0" smtClean="0"/>
          </a:p>
          <a:p>
            <a:r>
              <a:rPr lang="en-US" sz="2000" dirty="0" smtClean="0"/>
              <a:t>Provides several examples of “bad ads” and “good ads”</a:t>
            </a:r>
          </a:p>
          <a:p>
            <a:endParaRPr lang="en-US" sz="800" dirty="0" smtClean="0"/>
          </a:p>
          <a:p>
            <a:r>
              <a:rPr lang="en-US" sz="2000" dirty="0" smtClean="0"/>
              <a:t>Does not address additional state or local requirements</a:t>
            </a:r>
          </a:p>
          <a:p>
            <a:endParaRPr lang="en-US" sz="800" dirty="0" smtClean="0"/>
          </a:p>
          <a:p>
            <a:r>
              <a:rPr lang="en-US" sz="2000" dirty="0" smtClean="0"/>
              <a:t>Available at </a:t>
            </a:r>
            <a:r>
              <a:rPr lang="en-US" sz="2000" dirty="0" smtClean="0">
                <a:hlinkClick r:id="rId2"/>
              </a:rPr>
              <a:t>www.nada.org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502" y="1600200"/>
            <a:ext cx="3507995" cy="452596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3774-AD77-5C45-B464-C32C327800D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86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5344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chemeClr val="bg2"/>
                </a:solidFill>
              </a:rPr>
              <a:t>NADA University Webinar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69743"/>
            <a:ext cx="8610600" cy="437865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b="1" u="sng" dirty="0" smtClean="0"/>
              <a:t>Complying with Federal Advertising Requirements</a:t>
            </a:r>
          </a:p>
          <a:p>
            <a:pPr>
              <a:buNone/>
            </a:pPr>
            <a:endParaRPr lang="en-US" sz="1600" dirty="0" smtClean="0"/>
          </a:p>
          <a:p>
            <a:pPr>
              <a:buSzPct val="80000"/>
            </a:pPr>
            <a:r>
              <a:rPr lang="en-US" sz="2400" dirty="0" smtClean="0">
                <a:solidFill>
                  <a:schemeClr val="bg1"/>
                </a:solidFill>
              </a:rPr>
              <a:t>Featured two attorneys with the FTC’s Division of Financial Practices</a:t>
            </a:r>
          </a:p>
          <a:p>
            <a:pPr marL="0" indent="0">
              <a:buSzPct val="80000"/>
              <a:buNone/>
            </a:pPr>
            <a:endParaRPr lang="en-US" sz="1600" u="sng" dirty="0" smtClean="0">
              <a:solidFill>
                <a:schemeClr val="bg1"/>
              </a:solidFill>
            </a:endParaRPr>
          </a:p>
          <a:p>
            <a:pPr>
              <a:buSzPct val="80000"/>
            </a:pPr>
            <a:r>
              <a:rPr lang="en-US" sz="2400" dirty="0" smtClean="0">
                <a:solidFill>
                  <a:schemeClr val="bg1"/>
                </a:solidFill>
              </a:rPr>
              <a:t>Conducted March 19, 2014</a:t>
            </a:r>
          </a:p>
          <a:p>
            <a:pPr marL="0" indent="0">
              <a:buSzPct val="80000"/>
              <a:buNone/>
            </a:pPr>
            <a:endParaRPr lang="en-US" sz="1600" dirty="0" smtClean="0">
              <a:solidFill>
                <a:schemeClr val="bg1"/>
              </a:solidFill>
            </a:endParaRPr>
          </a:p>
          <a:p>
            <a:pPr>
              <a:buSzPct val="80000"/>
            </a:pPr>
            <a:r>
              <a:rPr lang="en-US" sz="2400" dirty="0" smtClean="0">
                <a:solidFill>
                  <a:schemeClr val="bg1"/>
                </a:solidFill>
              </a:rPr>
              <a:t>Access by logging on to </a:t>
            </a:r>
            <a:r>
              <a:rPr lang="en-US" sz="2400" dirty="0" smtClean="0">
                <a:solidFill>
                  <a:schemeClr val="bg1"/>
                </a:solidFill>
                <a:hlinkClick r:id="rId2"/>
              </a:rPr>
              <a:t>www.nadauniversity.com</a:t>
            </a:r>
            <a:r>
              <a:rPr lang="en-US" sz="2400" dirty="0" smtClean="0">
                <a:solidFill>
                  <a:schemeClr val="bg1"/>
                </a:solidFill>
              </a:rPr>
              <a:t> and entering “comply with federal advertising” in the search box  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buNone/>
            </a:pPr>
            <a:endParaRPr lang="en-US" sz="28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551613"/>
            <a:ext cx="2133600" cy="296856"/>
          </a:xfrm>
          <a:prstGeom prst="rect">
            <a:avLst/>
          </a:prstGeom>
        </p:spPr>
        <p:txBody>
          <a:bodyPr/>
          <a:lstStyle/>
          <a:p>
            <a:fld id="{24EB8870-F3E1-CF45-B816-876A4F15BA1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5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4637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Other Federal Advertising Resources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1" y="1600200"/>
            <a:ext cx="5083790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FTC “The Auto Marketplace” Press Releases</a:t>
            </a:r>
          </a:p>
          <a:p>
            <a:pPr marL="341313" indent="0">
              <a:buNone/>
            </a:pPr>
            <a:r>
              <a:rPr lang="en-US" sz="1900" dirty="0">
                <a:hlinkClick r:id="rId2"/>
              </a:rPr>
              <a:t>https://</a:t>
            </a:r>
            <a:r>
              <a:rPr lang="en-US" sz="1900" dirty="0" smtClean="0">
                <a:hlinkClick r:id="rId2"/>
              </a:rPr>
              <a:t>www.ftc.gov/news-events/media-resources/consumer-finance/auto-marketplace</a:t>
            </a:r>
            <a:r>
              <a:rPr lang="en-US" sz="1900" dirty="0" smtClean="0"/>
              <a:t> </a:t>
            </a:r>
            <a:endParaRPr lang="en-US" sz="1900" dirty="0"/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sz="2400" dirty="0" smtClean="0"/>
              <a:t>FTC auto-related blogs</a:t>
            </a:r>
          </a:p>
          <a:p>
            <a:pPr marL="341313" indent="0">
              <a:buNone/>
            </a:pPr>
            <a:r>
              <a:rPr lang="en-US" sz="1900" dirty="0" smtClean="0">
                <a:hlinkClick r:id="rId3"/>
              </a:rPr>
              <a:t>https</a:t>
            </a:r>
            <a:r>
              <a:rPr lang="en-US" sz="1900" dirty="0">
                <a:hlinkClick r:id="rId3"/>
              </a:rPr>
              <a:t>://</a:t>
            </a:r>
            <a:r>
              <a:rPr lang="en-US" sz="1900" dirty="0" smtClean="0">
                <a:hlinkClick r:id="rId3"/>
              </a:rPr>
              <a:t>www.ftc.gov/news-events/blogs/terms/307</a:t>
            </a:r>
            <a:r>
              <a:rPr lang="en-US" sz="1900" dirty="0" smtClean="0"/>
              <a:t> </a:t>
            </a:r>
          </a:p>
          <a:p>
            <a:pPr marL="341313" indent="-287338"/>
            <a:endParaRPr lang="en-US" sz="800" dirty="0" smtClean="0"/>
          </a:p>
          <a:p>
            <a:pPr marL="341313" indent="-287338"/>
            <a:r>
              <a:rPr lang="en-US" sz="2400" dirty="0" smtClean="0"/>
              <a:t>FTC pub on .com disclosures</a:t>
            </a:r>
          </a:p>
          <a:p>
            <a:pPr marL="341313" indent="0">
              <a:buNone/>
            </a:pPr>
            <a:r>
              <a:rPr lang="en-US" sz="1900" dirty="0" smtClean="0">
                <a:hlinkClick r:id="rId4"/>
              </a:rPr>
              <a:t>https</a:t>
            </a:r>
            <a:r>
              <a:rPr lang="en-US" sz="1900" dirty="0">
                <a:hlinkClick r:id="rId4"/>
              </a:rPr>
              <a:t>://</a:t>
            </a:r>
            <a:r>
              <a:rPr lang="en-US" sz="1900" dirty="0" smtClean="0">
                <a:hlinkClick r:id="rId4"/>
              </a:rPr>
              <a:t>www.ftc.gov/sites/default/files/attachments/press-releases/ftc-staff-revises-online-advertising-disclosure-guidelines/130312dotcomdisclosures.pdf</a:t>
            </a:r>
            <a:r>
              <a:rPr lang="en-US" sz="1900" dirty="0" smtClean="0"/>
              <a:t> </a:t>
            </a:r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3774-AD77-5C45-B464-C32C327800D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2" descr="http://wbrc.images.worldnow.com/images/7257477_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310" y="1600200"/>
            <a:ext cx="2024318" cy="497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19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492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4788</TotalTime>
  <Words>321</Words>
  <Application>Microsoft Office PowerPoint</Application>
  <PresentationFormat>On-screen Show (4:3)</PresentationFormat>
  <Paragraphs>96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Theme</vt:lpstr>
      <vt:lpstr>PowerPoint Presentation</vt:lpstr>
      <vt:lpstr>PowerPoint Presentation</vt:lpstr>
      <vt:lpstr>Overview  (Here was the situation last year)</vt:lpstr>
      <vt:lpstr>Overview  (Here’s the situation today)</vt:lpstr>
      <vt:lpstr>Compliance Guidance</vt:lpstr>
      <vt:lpstr>NADA Federal Advertising Guide</vt:lpstr>
      <vt:lpstr> NADA University Webinar</vt:lpstr>
      <vt:lpstr>Other Federal Advertising Resources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 Gallagher</dc:creator>
  <cp:lastModifiedBy>Vare, Danielle R.@NMVB</cp:lastModifiedBy>
  <cp:revision>607</cp:revision>
  <cp:lastPrinted>2015-03-23T19:43:14Z</cp:lastPrinted>
  <dcterms:created xsi:type="dcterms:W3CDTF">2014-09-11T20:06:52Z</dcterms:created>
  <dcterms:modified xsi:type="dcterms:W3CDTF">2015-09-04T15:08:42Z</dcterms:modified>
</cp:coreProperties>
</file>